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290" r:id="rId3"/>
    <p:sldId id="278" r:id="rId4"/>
    <p:sldId id="288" r:id="rId5"/>
    <p:sldId id="321" r:id="rId6"/>
    <p:sldId id="322" r:id="rId7"/>
    <p:sldId id="324" r:id="rId8"/>
    <p:sldId id="325" r:id="rId9"/>
    <p:sldId id="292" r:id="rId10"/>
    <p:sldId id="344" r:id="rId11"/>
    <p:sldId id="366" r:id="rId12"/>
    <p:sldId id="376" r:id="rId13"/>
    <p:sldId id="289" r:id="rId14"/>
    <p:sldId id="314" r:id="rId15"/>
    <p:sldId id="368" r:id="rId16"/>
    <p:sldId id="369" r:id="rId17"/>
    <p:sldId id="377" r:id="rId18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36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2F2F2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41869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-444" y="-96"/>
      </p:cViewPr>
      <p:guideLst>
        <p:guide orient="horz" pos="1636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72354"/>
            <a:ext cx="2133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72354"/>
            <a:ext cx="2895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72354"/>
            <a:ext cx="2133600" cy="356306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166343" y="2384582"/>
            <a:ext cx="2822575" cy="49149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第十三章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3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004945" y="1086485"/>
            <a:ext cx="4816710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946403" y="3202734"/>
            <a:ext cx="3314248" cy="76944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66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66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比热容</a:t>
            </a:r>
          </a:p>
        </p:txBody>
      </p:sp>
      <p:sp>
        <p:nvSpPr>
          <p:cNvPr id="4" name="矩形 3"/>
          <p:cNvSpPr/>
          <p:nvPr/>
        </p:nvSpPr>
        <p:spPr>
          <a:xfrm>
            <a:off x="229824" y="256090"/>
            <a:ext cx="220584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【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轻松备课</a:t>
            </a:r>
            <a:r>
              <a:rPr kumimoji="0" lang="en-US" altLang="zh-CN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】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系列精品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归纳总结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3554" name="文本框 23553"/>
          <p:cNvSpPr txBox="1"/>
          <p:nvPr/>
        </p:nvSpPr>
        <p:spPr>
          <a:xfrm>
            <a:off x="171450" y="774065"/>
            <a:ext cx="871283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spcBef>
                <a:spcPts val="0"/>
              </a:spcBef>
            </a:pP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交流讨论：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学生结合问题并通过阅读课本热量的计算得出：</a:t>
            </a:r>
          </a:p>
          <a:p>
            <a:pPr eaLnBrk="1" fontAlgn="auto" latinLnBrk="0" hangingPunct="1">
              <a:lnSpc>
                <a:spcPct val="150000"/>
              </a:lnSpc>
              <a:spcBef>
                <a:spcPts val="0"/>
              </a:spcBef>
            </a:pP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（1）物体吸收的热量与质量成正比，与升高的温度成正比，与物质的比热容成正比，计算公式：</a:t>
            </a:r>
            <a:r>
              <a:rPr 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吸收热量：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Q</a:t>
            </a:r>
            <a:r>
              <a:rPr sz="2000" b="1" baseline="-25000" dirty="0">
                <a:solidFill>
                  <a:srgbClr val="000000"/>
                </a:solidFill>
                <a:latin typeface="宋体" panose="02010600030101010101" pitchFamily="2" charset="-122"/>
              </a:rPr>
              <a:t>吸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＝cm(t－t</a:t>
            </a:r>
            <a:r>
              <a:rPr sz="2000" b="1" baseline="-25000" dirty="0">
                <a:solidFill>
                  <a:srgbClr val="000000"/>
                </a:solidFill>
                <a:latin typeface="宋体" panose="02010600030101010101" pitchFamily="2" charset="-122"/>
              </a:rPr>
              <a:t>0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放出热量计算公式：Q</a:t>
            </a:r>
            <a:r>
              <a:rPr sz="2000" b="1" baseline="-25000" dirty="0">
                <a:solidFill>
                  <a:srgbClr val="000000"/>
                </a:solidFill>
                <a:latin typeface="宋体" panose="02010600030101010101" pitchFamily="2" charset="-122"/>
              </a:rPr>
              <a:t>放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＝cm(t</a:t>
            </a:r>
            <a:r>
              <a:rPr sz="2000" b="1" baseline="-25000" dirty="0">
                <a:solidFill>
                  <a:srgbClr val="000000"/>
                </a:solidFill>
                <a:latin typeface="宋体" panose="02010600030101010101" pitchFamily="2" charset="-122"/>
              </a:rPr>
              <a:t>0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－t)。</a:t>
            </a:r>
          </a:p>
          <a:p>
            <a:pPr eaLnBrk="1" fontAlgn="auto" latinLnBrk="0" hangingPunct="1">
              <a:lnSpc>
                <a:spcPct val="150000"/>
              </a:lnSpc>
              <a:spcBef>
                <a:spcPts val="0"/>
              </a:spcBef>
            </a:pP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其中Q:吸收或放出的热量；m:物体质量；t</a:t>
            </a:r>
            <a:r>
              <a:rPr sz="2000" b="1" baseline="-25000" dirty="0">
                <a:solidFill>
                  <a:srgbClr val="000000"/>
                </a:solidFill>
                <a:latin typeface="宋体" panose="02010600030101010101" pitchFamily="2" charset="-122"/>
              </a:rPr>
              <a:t>0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:物体初温度；t:物体末温度。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71450" y="3358515"/>
            <a:ext cx="870204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 dirty="0">
                <a:solidFill>
                  <a:srgbClr val="000000"/>
                </a:solidFill>
                <a:ea typeface="宋体" panose="02010600030101010101" pitchFamily="2" charset="-122"/>
              </a:rPr>
              <a:t>如果我们用</a:t>
            </a:r>
            <a:r>
              <a:rPr 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Q</a:t>
            </a:r>
            <a:r>
              <a:rPr lang="zh-CN" sz="1800" b="1" dirty="0">
                <a:solidFill>
                  <a:srgbClr val="000000"/>
                </a:solidFill>
                <a:ea typeface="宋体" panose="02010600030101010101" pitchFamily="2" charset="-122"/>
              </a:rPr>
              <a:t>表示物体吸收或放出的热量，用</a:t>
            </a:r>
            <a:r>
              <a:rPr 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c</a:t>
            </a:r>
            <a:r>
              <a:rPr lang="zh-CN" sz="1800" b="1" dirty="0">
                <a:solidFill>
                  <a:srgbClr val="000000"/>
                </a:solidFill>
                <a:ea typeface="宋体" panose="02010600030101010101" pitchFamily="2" charset="-122"/>
              </a:rPr>
              <a:t>表示物质的比热容，用</a:t>
            </a:r>
            <a:r>
              <a:rPr lang="en-US" sz="1800" b="1" dirty="0" err="1">
                <a:solidFill>
                  <a:srgbClr val="000000"/>
                </a:solidFill>
                <a:latin typeface="宋体" panose="02010600030101010101" pitchFamily="2" charset="-122"/>
              </a:rPr>
              <a:t>Δt</a:t>
            </a:r>
            <a:r>
              <a:rPr lang="zh-CN" sz="1800" b="1" dirty="0">
                <a:solidFill>
                  <a:srgbClr val="000000"/>
                </a:solidFill>
                <a:ea typeface="宋体" panose="02010600030101010101" pitchFamily="2" charset="-122"/>
              </a:rPr>
              <a:t>表示温度变化，你能总结出物体在温度变化时所吸收或放出热量的计算公式吗？</a:t>
            </a:r>
            <a:endParaRPr lang="zh-CN" altLang="en-US" sz="1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683581" y="4356735"/>
            <a:ext cx="229679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533400" algn="l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Q=cmΔt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/>
          <p:nvPr/>
        </p:nvSpPr>
        <p:spPr>
          <a:xfrm>
            <a:off x="467199" y="635075"/>
            <a:ext cx="7553960" cy="23285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例题1：要把2kg的水从20℃加热到100℃，至少需供给多少热量？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已知：c=4.2×10</a:t>
            </a:r>
            <a:r>
              <a:rPr lang="zh-CN" altLang="zh-CN" sz="2000" b="1" baseline="30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J/（kg·℃），m=2kg，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t</a:t>
            </a:r>
            <a:r>
              <a:rPr lang="zh-CN" altLang="zh-CN" sz="2000" b="1" baseline="-25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=20℃，t</a:t>
            </a:r>
            <a:r>
              <a:rPr lang="zh-CN" altLang="zh-CN" sz="2000" b="1" baseline="-25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=100℃。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求：Q吸。</a:t>
            </a:r>
          </a:p>
          <a:p>
            <a:pPr eaLnBrk="1" fontAlgn="auto" latinLnBrk="0" hangingPunct="1">
              <a:lnSpc>
                <a:spcPct val="150000"/>
              </a:lnSpc>
            </a:pPr>
            <a:endParaRPr lang="zh-CN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流程图: 资料带 5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0971" y="2716816"/>
            <a:ext cx="6989445" cy="224676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解：Q吸=cm（t</a:t>
            </a:r>
            <a:r>
              <a:rPr lang="zh-CN" altLang="zh-CN" sz="2000" b="1" baseline="-25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-t</a:t>
            </a:r>
            <a:r>
              <a:rPr lang="zh-CN" altLang="zh-CN" sz="2000" b="1" baseline="-25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=4.2×10</a:t>
            </a:r>
            <a:r>
              <a:rPr lang="zh-CN" altLang="zh-CN" sz="2000" b="1" baseline="30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J/（kg·℃）×2kg×（100℃-20℃）</a:t>
            </a:r>
            <a:endParaRPr lang="zh-CN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=6.72×10</a:t>
            </a:r>
            <a:r>
              <a:rPr lang="zh-CN" altLang="zh-CN" sz="2000" b="1" baseline="30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J。</a:t>
            </a:r>
            <a:endParaRPr lang="zh-CN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答：至少需供给6.72×10</a:t>
            </a:r>
            <a:r>
              <a:rPr lang="zh-CN" altLang="zh-CN" sz="2000" b="1" baseline="30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J的热量。</a:t>
            </a:r>
            <a:endParaRPr lang="zh-CN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6108" y="744855"/>
            <a:ext cx="79133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例题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：小明家的电热水器内装有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5L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的水，该热水器中水的温度从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20℃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升高到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40℃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，求这些水吸收的热量。（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sz="2000" b="1" baseline="-25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=4.2×10</a:t>
            </a:r>
            <a:r>
              <a:rPr lang="en-US" sz="2000" b="1" baseline="30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J/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kg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流程图: 资料带 5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56260" y="1903730"/>
            <a:ext cx="8331200" cy="1751965"/>
            <a:chOff x="471" y="2837"/>
            <a:chExt cx="13120" cy="2759"/>
          </a:xfrm>
        </p:grpSpPr>
        <p:graphicFrame>
          <p:nvGraphicFramePr>
            <p:cNvPr id="2" name="对象 -2147482559"/>
            <p:cNvGraphicFramePr>
              <a:graphicFrameLocks noChangeAspect="1"/>
            </p:cNvGraphicFramePr>
            <p:nvPr/>
          </p:nvGraphicFramePr>
          <p:xfrm>
            <a:off x="3138" y="3024"/>
            <a:ext cx="600" cy="560"/>
          </p:xfrm>
          <a:graphic>
            <a:graphicData uri="http://schemas.openxmlformats.org/presentationml/2006/ole">
              <p:oleObj spid="_x0000_s3079" r:id="rId3" imgW="382328" imgH="356839" progId="">
                <p:embed/>
              </p:oleObj>
            </a:graphicData>
          </a:graphic>
        </p:graphicFrame>
        <p:sp>
          <p:nvSpPr>
            <p:cNvPr id="5" name="文本框 4"/>
            <p:cNvSpPr txBox="1"/>
            <p:nvPr/>
          </p:nvSpPr>
          <p:spPr>
            <a:xfrm>
              <a:off x="471" y="2837"/>
              <a:ext cx="13120" cy="275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eaLnBrk="1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解：密度的公式     由得水的质量：</a:t>
              </a:r>
            </a:p>
            <a:p>
              <a:pPr marL="0" marR="0" indent="0" algn="l" defTabSz="914400" rtl="0" eaLnBrk="1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m=ρV=1.0×10</a:t>
              </a:r>
              <a:r>
                <a:rPr kumimoji="0" lang="zh-CN" altLang="en-US" sz="1800" b="1" i="0" u="none" strike="noStrike" cap="none" spc="0" normalizeH="0" baseline="3000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3</a:t>
              </a: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kg/m</a:t>
              </a:r>
              <a:r>
                <a:rPr kumimoji="0" lang="zh-CN" altLang="en-US" sz="1800" b="1" i="0" u="none" strike="noStrike" cap="none" spc="0" normalizeH="0" baseline="3000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3</a:t>
              </a: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×5×10-3m</a:t>
              </a:r>
              <a:r>
                <a:rPr kumimoji="0" lang="zh-CN" altLang="en-US" sz="1800" b="1" i="0" u="none" strike="noStrike" cap="none" spc="0" normalizeH="0" baseline="3000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3</a:t>
              </a: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=5kg，</a:t>
              </a:r>
            </a:p>
            <a:p>
              <a:pPr marL="0" marR="0" indent="0" algn="l" defTabSz="914400" rtl="0" eaLnBrk="1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水吸收的热量：</a:t>
              </a:r>
            </a:p>
            <a:p>
              <a:pPr marL="0" marR="0" indent="0" algn="l" defTabSz="914400" rtl="0" eaLnBrk="1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Q</a:t>
              </a:r>
              <a:r>
                <a:rPr kumimoji="0" lang="zh-CN" altLang="en-US" sz="1800" b="1" i="0" u="none" strike="noStrike" cap="none" spc="0" normalizeH="0" baseline="-2500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吸</a:t>
              </a: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=cm（t</a:t>
              </a:r>
              <a:r>
                <a:rPr kumimoji="0" lang="zh-CN" altLang="en-US" sz="1800" b="1" i="0" u="none" strike="noStrike" cap="none" spc="0" normalizeH="0" baseline="-2500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2</a:t>
              </a: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-t</a:t>
              </a:r>
              <a:r>
                <a:rPr kumimoji="0" lang="zh-CN" altLang="en-US" sz="1800" b="1" i="0" u="none" strike="noStrike" cap="none" spc="0" normalizeH="0" baseline="-2500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1</a:t>
              </a: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）=4.2×10</a:t>
              </a:r>
              <a:r>
                <a:rPr kumimoji="0" lang="zh-CN" altLang="en-US" sz="1800" b="1" i="0" u="none" strike="noStrike" cap="none" spc="0" normalizeH="0" baseline="3000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3</a:t>
              </a: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J/（kg•℃）×5kg×（40℃-20℃）=4.2×10</a:t>
              </a:r>
              <a:r>
                <a:rPr kumimoji="0" lang="zh-CN" altLang="en-US" sz="1800" b="1" i="0" u="none" strike="noStrike" cap="none" spc="0" normalizeH="0" baseline="3000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5</a:t>
              </a: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J．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50850" y="1823085"/>
            <a:ext cx="8712200" cy="16890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54000" algn="l" eaLnBrk="1" fontAlgn="auto" latinLnBrk="0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 水的比热容较大在生活中的应用。</a:t>
            </a:r>
          </a:p>
          <a:p>
            <a:pPr marL="0" indent="254000" algn="l" eaLnBrk="1" fontAlgn="auto" latinLnBrk="0" hangingPunct="1">
              <a:lnSpc>
                <a:spcPct val="150000"/>
              </a:lnSpc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indent="254000" algn="l" eaLnBrk="1" fontAlgn="auto" latinLnBrk="0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2. 热量的计算：Q</a:t>
            </a:r>
            <a:r>
              <a:rPr lang="zh-CN" altLang="en-US" sz="2400" b="1" baseline="-25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吸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＝cm(t－t</a:t>
            </a:r>
            <a:r>
              <a:rPr lang="zh-CN" altLang="en-US" sz="2400" b="1" baseline="-25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)或者Q</a:t>
            </a:r>
            <a:r>
              <a:rPr lang="zh-CN" altLang="en-US" sz="2400" b="1" baseline="-25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放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＝cm(t</a:t>
            </a:r>
            <a:r>
              <a:rPr lang="zh-CN" altLang="en-US" sz="2400" b="1" baseline="-25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－t)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49680" y="321945"/>
            <a:ext cx="226758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238125" y="245110"/>
            <a:ext cx="733425" cy="6743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71608" y="85455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409" name="矩形 77825"/>
          <p:cNvSpPr/>
          <p:nvPr/>
        </p:nvSpPr>
        <p:spPr>
          <a:xfrm>
            <a:off x="621983" y="1688783"/>
            <a:ext cx="7577137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新疆民谣“早穿皮袄午穿纱，围着火炉吃西瓜。” 反映了当地昼夜的温差较</a:t>
            </a:r>
            <a:r>
              <a:rPr lang="zh-CN" altLang="en-US" sz="2400" b="1" u="sng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（大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/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小），从比热容角度来看，这是由于</a:t>
            </a:r>
            <a:r>
              <a:rPr lang="zh-CN" altLang="en-US" sz="2400" b="1" u="sng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                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77827" name="文本框 77826"/>
          <p:cNvSpPr txBox="1"/>
          <p:nvPr/>
        </p:nvSpPr>
        <p:spPr>
          <a:xfrm>
            <a:off x="3992563" y="2336800"/>
            <a:ext cx="57943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77828" name="文本框 77827"/>
          <p:cNvSpPr txBox="1"/>
          <p:nvPr/>
        </p:nvSpPr>
        <p:spPr>
          <a:xfrm>
            <a:off x="2826140" y="2889409"/>
            <a:ext cx="27495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砂石的比热容较小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77827" grpId="0"/>
      <p:bldP spid="778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pPr lvl="0"/>
              <a:t>15</a:t>
            </a:fld>
            <a:endParaRPr lang="zh-CN" altLang="en-US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3" name="矩形 78849"/>
          <p:cNvSpPr/>
          <p:nvPr/>
        </p:nvSpPr>
        <p:spPr>
          <a:xfrm>
            <a:off x="368935" y="1370330"/>
            <a:ext cx="83845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2.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水的比热容是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4.2×10</a:t>
            </a:r>
            <a:r>
              <a:rPr lang="en-US" altLang="zh-CN" sz="2400" b="1" baseline="30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J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／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(kg·℃)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，将质量为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4kg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的水从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20℃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加热到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70℃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需要吸收</a:t>
            </a:r>
            <a:r>
              <a:rPr lang="zh-CN" altLang="en-US" sz="2400" b="1" u="sng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          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J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热量。如果将水倒掉一半，它的比热容将为</a:t>
            </a:r>
            <a:r>
              <a:rPr lang="zh-CN" altLang="en-US" sz="2400" b="1" u="sng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   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J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／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(kg·℃)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78851" name="文本框 78850"/>
          <p:cNvSpPr txBox="1"/>
          <p:nvPr/>
        </p:nvSpPr>
        <p:spPr>
          <a:xfrm>
            <a:off x="4184346" y="1961712"/>
            <a:ext cx="1628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8.4×10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78852" name="文本框 78851"/>
          <p:cNvSpPr txBox="1"/>
          <p:nvPr/>
        </p:nvSpPr>
        <p:spPr>
          <a:xfrm>
            <a:off x="3439491" y="2542638"/>
            <a:ext cx="1489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4.2×10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78851" grpId="0"/>
      <p:bldP spid="788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16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2770" name="文本框 32769"/>
          <p:cNvSpPr txBox="1"/>
          <p:nvPr/>
        </p:nvSpPr>
        <p:spPr>
          <a:xfrm>
            <a:off x="501103" y="912626"/>
            <a:ext cx="8893810" cy="3222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在农业生产中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为了保护秧苗夜间不致受冻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傍晚</a:t>
            </a:r>
          </a:p>
          <a:p>
            <a:pPr>
              <a:lnSpc>
                <a:spcPct val="19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时要向秧田里多灌些水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这是因为水的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)</a:t>
            </a:r>
          </a:p>
          <a:p>
            <a:pPr>
              <a:lnSpc>
                <a:spcPct val="19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A.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密度大 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比热容大  </a:t>
            </a:r>
          </a:p>
          <a:p>
            <a:pPr>
              <a:lnSpc>
                <a:spcPct val="19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温度高 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热膨胀大</a:t>
            </a:r>
          </a:p>
        </p:txBody>
      </p:sp>
      <p:sp>
        <p:nvSpPr>
          <p:cNvPr id="32771" name="文本框 32770"/>
          <p:cNvSpPr txBox="1"/>
          <p:nvPr/>
        </p:nvSpPr>
        <p:spPr>
          <a:xfrm>
            <a:off x="7083962" y="1980625"/>
            <a:ext cx="465192" cy="584775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2554" y="842654"/>
            <a:ext cx="8265867" cy="335104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水的比热容是煤油比热容的两倍，若水和煤油的质量之比为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﹕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，吸收的热量之比为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﹕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，则水和煤油升高的温度之比为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(    )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    A. 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﹕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2                      B. 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﹕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3     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    C. 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﹕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3                      D. 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﹕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4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79875" name="文本框 79874"/>
          <p:cNvSpPr txBox="1"/>
          <p:nvPr/>
        </p:nvSpPr>
        <p:spPr>
          <a:xfrm>
            <a:off x="1110897" y="2045843"/>
            <a:ext cx="3746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98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6754" y="1419717"/>
            <a:ext cx="861772" cy="29946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7996" y="1166877"/>
            <a:ext cx="7794465" cy="279704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/>
              </a:rPr>
              <a:t>（1）理解比热容的概念，知道比热容是物质的一种特性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/>
              </a:rPr>
              <a:t>（2）尝试用比热容解释简单的自然现象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/>
              </a:rPr>
              <a:t>（3）能根据比热容进行简单的热量计算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3" name="流程图: 资料带 12"/>
          <p:cNvSpPr/>
          <p:nvPr/>
        </p:nvSpPr>
        <p:spPr>
          <a:xfrm>
            <a:off x="327025" y="109474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7025" y="117284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00000">
            <a:off x="8613775" y="4330065"/>
            <a:ext cx="172085" cy="1924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7990" y="1618615"/>
            <a:ext cx="8260080" cy="13366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用多媒体展示图片，炎热夏季的一天傍晚，甲、乙两人在湖边游玩，为了纳凉问题两人发生激烈争执，甲主张划船到湖中去，乙则认为在岸上散步更凉爽，你认为谁的意见对？</a:t>
            </a:r>
          </a:p>
        </p:txBody>
      </p:sp>
      <p:pic>
        <p:nvPicPr>
          <p:cNvPr id="7" name="图片 -2147482572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1605" y="2571750"/>
            <a:ext cx="3750310" cy="2399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480695" y="774065"/>
            <a:ext cx="2873560" cy="806450"/>
            <a:chOff x="0" y="0"/>
            <a:chExt cx="4527" cy="1269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78" y="432"/>
              <a:ext cx="364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比热容的应用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1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41655" y="1659890"/>
            <a:ext cx="82054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提出问题：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</a:rPr>
              <a:t>夏天中午，我们在水边玩耍的时候，脚踩在沙子上有什么感觉？踩在水中有什么感觉？为什么有不同的感觉？</a:t>
            </a:r>
          </a:p>
        </p:txBody>
      </p:sp>
      <p:pic>
        <p:nvPicPr>
          <p:cNvPr id="4" name="图片 -2147482571" descr="海滩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831" y="2520462"/>
            <a:ext cx="3892165" cy="256121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资料带 1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8949" y="3933226"/>
            <a:ext cx="7933833" cy="8744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交流讨论：</a:t>
            </a: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砂石和海水受太阳照射时间相同的条件下，砂石的比热容小，温度变化大；海水的比热容大，温度变化小。故感觉砂石烫，海水不那么烫。</a:t>
            </a:r>
          </a:p>
        </p:txBody>
      </p:sp>
      <p:pic>
        <p:nvPicPr>
          <p:cNvPr id="3" name="图片 -2147482571" descr="海滩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439" y="790764"/>
            <a:ext cx="5940098" cy="3142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224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75945" y="708660"/>
            <a:ext cx="817054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提出问题：</a:t>
            </a:r>
            <a:r>
              <a:rPr lang="zh-CN" sz="1800" b="1">
                <a:solidFill>
                  <a:schemeClr val="tx1"/>
                </a:solidFill>
                <a:ea typeface="宋体" panose="02010600030101010101" pitchFamily="2" charset="-122"/>
              </a:rPr>
              <a:t>让学生阅读“想想议议”，然后思考： 在夏天，在室内洒水可以降温，这是利用了什么？现在我们很多同学家中有小汽车，打开小汽车的前盖，会看到一个大水箱，水箱起什么作用？里面装的是什么液体？为什么要装这种液体？如果是在北方，在冬天很冷的情况下，能否只装这种液体，如果不能，应该怎么解决？</a:t>
            </a:r>
          </a:p>
        </p:txBody>
      </p:sp>
      <p:pic>
        <p:nvPicPr>
          <p:cNvPr id="2" name="图片 -2147482569" descr="暖气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29" t="9607" r="7442" b="11790"/>
          <a:stretch>
            <a:fillRect/>
          </a:stretch>
        </p:blipFill>
        <p:spPr>
          <a:xfrm>
            <a:off x="742950" y="2877185"/>
            <a:ext cx="3065780" cy="19615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62" descr="2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D">
                  <a:alpha val="100000"/>
                </a:srgbClr>
              </a:clrFrom>
              <a:clrTo>
                <a:srgbClr val="FEFEFD">
                  <a:alpha val="100000"/>
                  <a:alpha val="0"/>
                </a:srgbClr>
              </a:clrTo>
            </a:clrChange>
          </a:blip>
          <a:srcRect t="5312" r="-52"/>
          <a:stretch>
            <a:fillRect/>
          </a:stretch>
        </p:blipFill>
        <p:spPr>
          <a:xfrm>
            <a:off x="4196080" y="2873375"/>
            <a:ext cx="2927350" cy="196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1055" y="856615"/>
            <a:ext cx="699008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交流讨论：</a:t>
            </a: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水的比较容大，等质量的水和其它物质相比，吸收同样的热量，水的温度升得慢，吸热或致冷效果好。降低同样的温度，水放出的热量比较多，取暖效果较好。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0730" y="1975235"/>
            <a:ext cx="7501890" cy="28600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归纳总结：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水的比热容较大这一特性的应用</a:t>
            </a:r>
          </a:p>
          <a:p>
            <a:pPr>
              <a:lnSpc>
                <a:spcPct val="20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（1）由于水的比热容较大，一定质量的水升高（或降低）一定温度吸收（或放出）的热量很多，有利于作冷却剂或用来取暖。</a:t>
            </a:r>
          </a:p>
          <a:p>
            <a:pPr>
              <a:lnSpc>
                <a:spcPct val="20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（2）由于水的比热容较大，一定质量的水吸收（或放出）很多热而自身的温度却变化不多，有利于调节气温。</a:t>
            </a:r>
          </a:p>
        </p:txBody>
      </p:sp>
      <p:sp>
        <p:nvSpPr>
          <p:cNvPr id="2" name="流程图: 资料带 1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归纳总结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224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9455" y="582295"/>
            <a:ext cx="770572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提出问题：</a:t>
            </a: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为什么沿海地区昼夜温差小而沙漠地区昼夜温差大？而且在海边，白天与夜晚的风向是否相同？请学生交流、讨论后回答。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6070" y="3469005"/>
            <a:ext cx="83953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归纳总结：</a:t>
            </a:r>
            <a:r>
              <a:rPr 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陆地基本上是沙石构成的，比热容小于水，所以温差较小，而在海边白天温度升得快，热空气上升，海洋升温慢，海洋上方的冷空气流过来补充，所以，白天风从海洋吹向陆地。在晚上，陆地降温快，海洋降温慢，风又会从陆地吹向海洋。</a:t>
            </a:r>
            <a:r>
              <a:rPr 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charset="0"/>
              </a:rPr>
              <a:t> 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热岛效应"/>
          <p:cNvPicPr>
            <a:picLocks noChangeAspect="1"/>
          </p:cNvPicPr>
          <p:nvPr/>
        </p:nvPicPr>
        <p:blipFill>
          <a:blip r:embed="rId2"/>
          <a:srcRect r="2171" b="17276"/>
          <a:stretch>
            <a:fillRect/>
          </a:stretch>
        </p:blipFill>
        <p:spPr>
          <a:xfrm>
            <a:off x="2113597" y="1226185"/>
            <a:ext cx="4796155" cy="230886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pSp>
        <p:nvGrpSpPr>
          <p:cNvPr id="9221" name="组合 6147"/>
          <p:cNvGrpSpPr/>
          <p:nvPr/>
        </p:nvGrpSpPr>
        <p:grpSpPr>
          <a:xfrm>
            <a:off x="114935" y="130175"/>
            <a:ext cx="2518094" cy="796282"/>
            <a:chOff x="0" y="0"/>
            <a:chExt cx="3967" cy="1253"/>
          </a:xfrm>
        </p:grpSpPr>
        <p:sp>
          <p:nvSpPr>
            <p:cNvPr id="922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文本框 6151"/>
            <p:cNvSpPr txBox="1"/>
            <p:nvPr/>
          </p:nvSpPr>
          <p:spPr>
            <a:xfrm>
              <a:off x="878" y="432"/>
              <a:ext cx="308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热量的计算</a:t>
              </a:r>
            </a:p>
          </p:txBody>
        </p:sp>
        <p:sp>
          <p:nvSpPr>
            <p:cNvPr id="9226" name="文本框 6152"/>
            <p:cNvSpPr txBox="1"/>
            <p:nvPr/>
          </p:nvSpPr>
          <p:spPr>
            <a:xfrm>
              <a:off x="9" y="425"/>
              <a:ext cx="873" cy="817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dirty="0">
                  <a:ln>
                    <a:noFill/>
                  </a:ln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二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11885" y="1126490"/>
            <a:ext cx="698500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提出问题：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思考水的比热容的意义是什么？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43633" y="2066290"/>
            <a:ext cx="792607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28600" indent="-228600" algn="l" eaLnBrk="1" fontAlgn="auto" latinLnBrk="0" hangingPunct="1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1kg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水温度升高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℃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吸收的热量是多少？</a:t>
            </a:r>
          </a:p>
          <a:p>
            <a:pPr marL="228600" indent="-228600" algn="l" eaLnBrk="1" fontAlgn="auto" latinLnBrk="0" hangingPunct="1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2kg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水温度升高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℃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吸收的热量是多少？</a:t>
            </a:r>
          </a:p>
          <a:p>
            <a:pPr marL="228600" indent="-228600" algn="l" eaLnBrk="1" fontAlgn="auto" latinLnBrk="0" hangingPunct="1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2kg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水温度升高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5℃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吸收的热量是多少？</a:t>
            </a:r>
          </a:p>
          <a:p>
            <a:pPr marL="228600" indent="-228600" algn="l" eaLnBrk="1" fontAlgn="auto" latinLnBrk="0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物质吸收热量的多少与其质量、温度变化、比热容成什么关系？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1189</Words>
  <Application>Microsoft Office PowerPoint</Application>
  <PresentationFormat>自定义</PresentationFormat>
  <Paragraphs>85</Paragraphs>
  <Slides>17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76</cp:revision>
  <dcterms:created xsi:type="dcterms:W3CDTF">2019-04-02T02:49:00Z</dcterms:created>
  <dcterms:modified xsi:type="dcterms:W3CDTF">2019-11-20T14:21:45Z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2052-11.1.0.8907</vt:lpwstr>
  </property>
</Properties>
</file>